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s/slide76.xml" ContentType="application/vnd.openxmlformats-officedocument.presentationml.slide+xml"/>
  <Override PartName="/ppt/slides/slide94.xml" ContentType="application/vnd.openxmlformats-officedocument.presentationml.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s/slide83.xml" ContentType="application/vnd.openxmlformats-officedocument.presentationml.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slides/slide72.xml" ContentType="application/vnd.openxmlformats-officedocument.presentationml.slide+xml"/>
  <Override PartName="/ppt/slides/slide90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s/slide79.xml" ContentType="application/vnd.openxmlformats-officedocument.presentationml.slide+xml"/>
  <Override PartName="/ppt/slides/slide99.xml" ContentType="application/vnd.openxmlformats-officedocument.presentationml.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68.xml" ContentType="application/vnd.openxmlformats-officedocument.presentationml.slide+xml"/>
  <Override PartName="/ppt/slides/slide77.xml" ContentType="application/vnd.openxmlformats-officedocument.presentationml.slide+xml"/>
  <Override PartName="/ppt/slides/slide88.xml" ContentType="application/vnd.openxmlformats-officedocument.presentationml.slide+xml"/>
  <Override PartName="/ppt/slides/slide97.xml" ContentType="application/vnd.openxmlformats-officedocument.presentationml.slide+xml"/>
  <Override PartName="/ppt/viewProps.xml" ContentType="application/vnd.openxmlformats-officedocument.presentationml.viewProp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s/slide75.xml" ContentType="application/vnd.openxmlformats-officedocument.presentationml.slide+xml"/>
  <Override PartName="/ppt/slides/slide86.xml" ContentType="application/vnd.openxmlformats-officedocument.presentationml.slide+xml"/>
  <Override PartName="/ppt/slides/slide95.xml" ContentType="application/vnd.openxmlformats-officedocument.presentationml.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slides/slide73.xml" ContentType="application/vnd.openxmlformats-officedocument.presentationml.slide+xml"/>
  <Override PartName="/ppt/slides/slide84.xml" ContentType="application/vnd.openxmlformats-officedocument.presentationml.slide+xml"/>
  <Override PartName="/ppt/slides/slide93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s/slide71.xml" ContentType="application/vnd.openxmlformats-officedocument.presentationml.slide+xml"/>
  <Override PartName="/ppt/slides/slide80.xml" ContentType="application/vnd.openxmlformats-officedocument.presentationml.slide+xml"/>
  <Override PartName="/ppt/slides/slide82.xml" ContentType="application/vnd.openxmlformats-officedocument.presentationml.slide+xml"/>
  <Override PartName="/ppt/slides/slide9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s/slide89.xml" ContentType="application/vnd.openxmlformats-officedocument.presentationml.slide+xml"/>
  <Override PartName="/ppt/slides/slide98.xml" ContentType="application/vnd.openxmlformats-officedocument.presentationml.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ppt/slides/slide78.xml" ContentType="application/vnd.openxmlformats-officedocument.presentationml.slide+xml"/>
  <Override PartName="/ppt/slides/slide87.xml" ContentType="application/vnd.openxmlformats-officedocument.presentationml.slide+xml"/>
  <Override PartName="/ppt/slides/slide96.xml" ContentType="application/vnd.openxmlformats-officedocument.presentationml.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s/slide85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s/slide74.xml" ContentType="application/vnd.openxmlformats-officedocument.presentationml.slide+xml"/>
  <Override PartName="/ppt/slides/slide92.xml" ContentType="application/vnd.openxmlformats-officedocument.presentationml.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s/slide81.xml" ContentType="application/vnd.openxmlformats-officedocument.presentationml.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slides/slide7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1"/>
  </p:notesMasterIdLst>
  <p:sldIdLst>
    <p:sldId id="259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79" r:id="rId22"/>
    <p:sldId id="280" r:id="rId23"/>
    <p:sldId id="281" r:id="rId24"/>
    <p:sldId id="282" r:id="rId25"/>
    <p:sldId id="283" r:id="rId26"/>
    <p:sldId id="284" r:id="rId27"/>
    <p:sldId id="285" r:id="rId28"/>
    <p:sldId id="286" r:id="rId29"/>
    <p:sldId id="287" r:id="rId30"/>
    <p:sldId id="288" r:id="rId31"/>
    <p:sldId id="291" r:id="rId32"/>
    <p:sldId id="292" r:id="rId33"/>
    <p:sldId id="293" r:id="rId34"/>
    <p:sldId id="294" r:id="rId35"/>
    <p:sldId id="295" r:id="rId36"/>
    <p:sldId id="296" r:id="rId37"/>
    <p:sldId id="297" r:id="rId38"/>
    <p:sldId id="298" r:id="rId39"/>
    <p:sldId id="305" r:id="rId40"/>
    <p:sldId id="306" r:id="rId41"/>
    <p:sldId id="307" r:id="rId42"/>
    <p:sldId id="308" r:id="rId43"/>
    <p:sldId id="309" r:id="rId44"/>
    <p:sldId id="310" r:id="rId45"/>
    <p:sldId id="311" r:id="rId46"/>
    <p:sldId id="313" r:id="rId47"/>
    <p:sldId id="314" r:id="rId48"/>
    <p:sldId id="315" r:id="rId49"/>
    <p:sldId id="316" r:id="rId50"/>
    <p:sldId id="317" r:id="rId51"/>
    <p:sldId id="318" r:id="rId52"/>
    <p:sldId id="319" r:id="rId53"/>
    <p:sldId id="320" r:id="rId54"/>
    <p:sldId id="321" r:id="rId55"/>
    <p:sldId id="322" r:id="rId56"/>
    <p:sldId id="323" r:id="rId57"/>
    <p:sldId id="324" r:id="rId58"/>
    <p:sldId id="325" r:id="rId59"/>
    <p:sldId id="326" r:id="rId60"/>
    <p:sldId id="327" r:id="rId61"/>
    <p:sldId id="328" r:id="rId62"/>
    <p:sldId id="329" r:id="rId63"/>
    <p:sldId id="330" r:id="rId64"/>
    <p:sldId id="331" r:id="rId65"/>
    <p:sldId id="332" r:id="rId66"/>
    <p:sldId id="333" r:id="rId67"/>
    <p:sldId id="334" r:id="rId68"/>
    <p:sldId id="335" r:id="rId69"/>
    <p:sldId id="336" r:id="rId70"/>
    <p:sldId id="337" r:id="rId71"/>
    <p:sldId id="338" r:id="rId72"/>
    <p:sldId id="339" r:id="rId73"/>
    <p:sldId id="340" r:id="rId74"/>
    <p:sldId id="341" r:id="rId75"/>
    <p:sldId id="342" r:id="rId76"/>
    <p:sldId id="343" r:id="rId77"/>
    <p:sldId id="344" r:id="rId78"/>
    <p:sldId id="345" r:id="rId79"/>
    <p:sldId id="346" r:id="rId80"/>
    <p:sldId id="347" r:id="rId81"/>
    <p:sldId id="348" r:id="rId82"/>
    <p:sldId id="349" r:id="rId83"/>
    <p:sldId id="350" r:id="rId84"/>
    <p:sldId id="351" r:id="rId85"/>
    <p:sldId id="352" r:id="rId86"/>
    <p:sldId id="353" r:id="rId87"/>
    <p:sldId id="354" r:id="rId88"/>
    <p:sldId id="355" r:id="rId89"/>
    <p:sldId id="357" r:id="rId90"/>
    <p:sldId id="358" r:id="rId91"/>
    <p:sldId id="360" r:id="rId92"/>
    <p:sldId id="361" r:id="rId93"/>
    <p:sldId id="362" r:id="rId94"/>
    <p:sldId id="363" r:id="rId95"/>
    <p:sldId id="364" r:id="rId96"/>
    <p:sldId id="365" r:id="rId97"/>
    <p:sldId id="366" r:id="rId98"/>
    <p:sldId id="367" r:id="rId99"/>
    <p:sldId id="368" r:id="rId10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-90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102" Type="http://schemas.openxmlformats.org/officeDocument/2006/relationships/presProps" Target="pres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103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ABC6A5-B651-4405-BBD4-29BC2A35FC8E}" type="datetimeFigureOut">
              <a:rPr lang="en-US" smtClean="0"/>
              <a:pPr/>
              <a:t>11/17/2014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2A6C89-5AF6-45CF-9DC5-8C0BFAF89F6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69381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6655" y="428017"/>
            <a:ext cx="8229600" cy="574904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lnSpc>
                <a:spcPct val="150000"/>
              </a:lnSpc>
              <a:buNone/>
              <a:defRPr sz="4400">
                <a:latin typeface="Comic Sans MS" panose="030F0702030302020204" pitchFamily="66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99767" y="6356351"/>
            <a:ext cx="30861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7th Grade ELAR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717772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tand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6655" y="428017"/>
            <a:ext cx="8229600" cy="574904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lnSpc>
                <a:spcPct val="150000"/>
              </a:lnSpc>
              <a:buNone/>
              <a:defRPr sz="4400">
                <a:latin typeface="Comic Sans MS" panose="030F0702030302020204" pitchFamily="66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99767" y="6356351"/>
            <a:ext cx="30861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7th Grade ELAR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629883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ocess Ski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6655" y="428017"/>
            <a:ext cx="8229600" cy="574904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lnSpc>
                <a:spcPct val="150000"/>
              </a:lnSpc>
              <a:buNone/>
              <a:defRPr sz="4400">
                <a:latin typeface="Comic Sans MS" panose="030F0702030302020204" pitchFamily="66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99767" y="6356351"/>
            <a:ext cx="30861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7th Grade ELAR</a:t>
            </a:r>
            <a:endParaRPr lang="en-US" dirty="0"/>
          </a:p>
        </p:txBody>
      </p:sp>
      <p:sp>
        <p:nvSpPr>
          <p:cNvPr id="6" name="Date Placeholder 3"/>
          <p:cNvSpPr txBox="1">
            <a:spLocks/>
          </p:cNvSpPr>
          <p:nvPr userDrawn="1"/>
        </p:nvSpPr>
        <p:spPr>
          <a:xfrm>
            <a:off x="6648855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dirty="0" smtClean="0"/>
              <a:t>Process Skill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590548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7th Grade ELAR</a:t>
            </a:r>
            <a:endParaRPr lang="en-US" dirty="0"/>
          </a:p>
        </p:txBody>
      </p:sp>
      <p:sp>
        <p:nvSpPr>
          <p:cNvPr id="7" name="Subtitle 2"/>
          <p:cNvSpPr txBox="1">
            <a:spLocks/>
          </p:cNvSpPr>
          <p:nvPr userDrawn="1"/>
        </p:nvSpPr>
        <p:spPr>
          <a:xfrm>
            <a:off x="476655" y="428017"/>
            <a:ext cx="8229600" cy="574904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6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80531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iming>
    <p:tnLst>
      <p:par>
        <p:cTn id="1" dur="indefinite" restart="never" nodeType="tmRoot"/>
      </p:par>
    </p:tnLst>
  </p:timing>
  <p:hf sldNum="0"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determine </a:t>
            </a:r>
            <a:r>
              <a:rPr lang="en-US" dirty="0"/>
              <a:t>the meaning of grade-level academic English words derived from Latin, Greek, or other linguistic roots and affixes.[2A]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7th Grade ELAR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4831022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Reading </a:t>
            </a:r>
            <a:r>
              <a:rPr lang="en-US" dirty="0"/>
              <a:t>/ Comprehension of Literary Text / Poetry. Students understand, make inferences and draw conclusions about the structure and elements of poetry and provide evidence from text to support their understanding.[4]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7th Grade ELAR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494499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analyze </a:t>
            </a:r>
            <a:r>
              <a:rPr lang="en-US" dirty="0"/>
              <a:t>the importance of graphical elements (e.g., capital letters, line length, word position) on the meaning of a poem.[4A]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7th Grade ELAR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500718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Reading / Comprehension of Literary Text / Drama. Students understand, make inferences and draw conclusions about the structure and elements of drama and provide evidence from text to support their understanding.[5]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7th Grade ELAR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368858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explain </a:t>
            </a:r>
            <a:r>
              <a:rPr lang="en-US" dirty="0"/>
              <a:t>a playwright's use of dialogue and stage directions.[5A]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7th Grade ELAR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254478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Reading </a:t>
            </a:r>
            <a:r>
              <a:rPr lang="en-US" dirty="0"/>
              <a:t>/ Comprehension of Literary Text / Fiction. Students understand, make inferences and draw conclusions about the structure and elements of fiction and provide evidence from text to support their understanding.[6]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7th Grade ELAR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94179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explain </a:t>
            </a:r>
            <a:r>
              <a:rPr lang="en-US" dirty="0"/>
              <a:t>the influence of the setting on plot development.[6A]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7th Grade ELAR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3078179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analyze </a:t>
            </a:r>
            <a:r>
              <a:rPr lang="en-US" dirty="0"/>
              <a:t>the development of the plot through the internal and external responses of the characters, including their motivations and conflicts.[6B]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7th Grade ELAR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0041083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analyze </a:t>
            </a:r>
            <a:r>
              <a:rPr lang="en-US" dirty="0"/>
              <a:t>different forms of point of view, including first-person, third-person omniscient, and third-person limited.[6C]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7th Grade ELAR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7855887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Reading </a:t>
            </a:r>
            <a:r>
              <a:rPr lang="en-US" dirty="0"/>
              <a:t>/ Comprehension of Literary Text / Literary Nonfiction. Students understand, make inferences and draw conclusions about the varied structural patterns and features of literary nonfiction and provide evidence from text to support their </a:t>
            </a:r>
            <a:r>
              <a:rPr lang="en-US" dirty="0" smtClean="0"/>
              <a:t>understanding.[7</a:t>
            </a:r>
            <a:r>
              <a:rPr lang="en-US" dirty="0"/>
              <a:t>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7th Grade ELAR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1847350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describe </a:t>
            </a:r>
            <a:r>
              <a:rPr lang="en-US" dirty="0"/>
              <a:t>the structural and substantive differences between an autobiography or a diary and a fictional adaptation of it.[7A]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7th Grade ELAR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300260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use context (within a sentence and in larger sections of text) to determine or clarify the meaning of unfamiliar or ambiguous words.[2B]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7th Grade ELAR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1719691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Reading </a:t>
            </a:r>
            <a:r>
              <a:rPr lang="en-US" dirty="0"/>
              <a:t>/ Comprehension of Literary Text / Sensory Language. Students understand, make inferences and draw conclusions about how an author's sensory language creates imagery in literary text and provide evidence from text to support their understanding.[8]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7th Grade ELAR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5894547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determine the figurative meaning of phrases and analyze how an author's use of language creates imagery, appeals to the senses, and suggests mood.[8A]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7th Grade ELAR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0498400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Reading / Comprehension of Informational Text / Culture and History. Students analyze, make inferences and draw conclusions about the author's purpose in cultural, historical, and contemporary contexts and provide evidence from the text to support their [9]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7th Grade ELAR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6579041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explain </a:t>
            </a:r>
            <a:r>
              <a:rPr lang="en-US" dirty="0"/>
              <a:t>the difference between the theme of a literary work and the author's purpose in an expository text.[9A]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7th Grade ELAR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98415870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Reading / Comprehension of Informational Text / Expository Text. Students analyze, make inferences and draw conclusions about expository text and provide evidence from text to support their understanding.[10]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7th Grade ELAR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8296044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evaluate </a:t>
            </a:r>
            <a:r>
              <a:rPr lang="en-US" dirty="0"/>
              <a:t>a summary of the original text for accuracy of the main ideas, supporting details, and overall meaning.[10A]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7th Grade ELAR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6945257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distinguish </a:t>
            </a:r>
            <a:r>
              <a:rPr lang="en-US" dirty="0"/>
              <a:t>factual claims from commonplace assertions and opinions.[10B]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7th Grade ELAR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699862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use </a:t>
            </a:r>
            <a:r>
              <a:rPr lang="en-US" dirty="0"/>
              <a:t>different organizational patterns as guides for summarizing and forming an overview of different kinds of expository text.[10C]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7th Grade ELAR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0377263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synthesize </a:t>
            </a:r>
            <a:r>
              <a:rPr lang="en-US" dirty="0"/>
              <a:t>and make logical connections between ideas within a text and across two or three texts representing similar or different genres, and support those findings with textual evidence.[10D]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7th Grade ELAR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9027143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Reading / Comprehension of Informational Text / Persuasive Text. Students analyze, make inferences and draw conclusions about persuasive text and provide evidence from text to support their analysis.[11]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7th Grade ELAR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767722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complete </a:t>
            </a:r>
            <a:r>
              <a:rPr lang="en-US" dirty="0"/>
              <a:t>analogies that describe part to whole or whole to part.[2C]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7th Grade ELAR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3372765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analyze </a:t>
            </a:r>
            <a:r>
              <a:rPr lang="en-US" dirty="0"/>
              <a:t>the structure of the central argument in contemporary policy speeches (e.g., argument by cause and effect, analogy, authority) and identify the different types of evidence used to support the argument.[11A]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7th Grade ELAR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5190090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Reading </a:t>
            </a:r>
            <a:r>
              <a:rPr lang="en-US" dirty="0"/>
              <a:t>/ Comprehension of Informational Text / Procedural Texts. Students understand how to glean and use information in procedural texts and documents.[12]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7th Grade ELAR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1985281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follow </a:t>
            </a:r>
            <a:r>
              <a:rPr lang="en-US" dirty="0"/>
              <a:t>multi-dimensional instructions from text to complete a task, solve a problem, or perform procedures.[12A]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7th Grade ELAR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4360202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explain </a:t>
            </a:r>
            <a:r>
              <a:rPr lang="en-US" dirty="0"/>
              <a:t>the function of the graphical components of a text.[12B]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7th Grade ELAR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36530910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Reading </a:t>
            </a:r>
            <a:r>
              <a:rPr lang="en-US" dirty="0"/>
              <a:t>/ Media Literacy. Students use comprehension skills to analyze how words, images, graphics, and sounds work together in various forms to impact meaning. Students[13]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7th Grade ELAR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2524579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interpret </a:t>
            </a:r>
            <a:r>
              <a:rPr lang="en-US" dirty="0"/>
              <a:t>both explicit and implicit messages in various forms of media;[13A]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7th Grade ELAR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39681795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interpret </a:t>
            </a:r>
            <a:r>
              <a:rPr lang="en-US" dirty="0"/>
              <a:t>how visual and sound techniques (e.g., special effects, camera angles, lighting, music) influence the message;[13B]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7th Grade ELAR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2858672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evaluate </a:t>
            </a:r>
            <a:r>
              <a:rPr lang="en-US" dirty="0"/>
              <a:t>various ways media influences and informs audiences; and[13C]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7th Grade ELAR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31822352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assess </a:t>
            </a:r>
            <a:r>
              <a:rPr lang="en-US" dirty="0"/>
              <a:t>the correct level of formality and tone for successful participation in various digital media.[13D]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7th Grade ELAR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9883256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Writing / Literary Texts. Students write literary texts to express their ideas and feelings about real or imagined people, events, and ideas.[15]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7th Grade ELAR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98480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identify </a:t>
            </a:r>
            <a:r>
              <a:rPr lang="en-US" dirty="0"/>
              <a:t>the meaning of foreign words commonly used in written English with emphasis on Latin and Greek words (e.g., </a:t>
            </a:r>
            <a:r>
              <a:rPr lang="en-US" dirty="0" err="1"/>
              <a:t>habeus</a:t>
            </a:r>
            <a:r>
              <a:rPr lang="en-US" dirty="0"/>
              <a:t> corpus, e pluribus </a:t>
            </a:r>
            <a:r>
              <a:rPr lang="en-US" dirty="0" err="1"/>
              <a:t>unum</a:t>
            </a:r>
            <a:r>
              <a:rPr lang="en-US" dirty="0"/>
              <a:t>, bona fide, nemesis).[2D]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7th Grade ELAR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3074760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write </a:t>
            </a:r>
            <a:r>
              <a:rPr lang="en-US" dirty="0"/>
              <a:t>an imaginative story that[15A]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7th Grade ELAR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6027415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write </a:t>
            </a:r>
            <a:r>
              <a:rPr lang="en-US" dirty="0"/>
              <a:t>an imaginative story that sustains reader interest.[15Ai]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7th Grade ELAR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65267723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write </a:t>
            </a:r>
            <a:r>
              <a:rPr lang="en-US" dirty="0"/>
              <a:t>an imaginative story that includes well-paced action and an engaging story line.[15Aii]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7th Grade ELAR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40829625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write an imaginative story that creates a specific, believable setting through the use of sensory details.[15Aiii]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7th Grade ELAR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325991651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write an imaginative story that develops interesting characters.[15Aiv]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7th Grade ELAR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97739697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write </a:t>
            </a:r>
            <a:r>
              <a:rPr lang="en-US" dirty="0"/>
              <a:t>an imaginative story that uses a range of literary strategies and devices to enhance the style and tone.[15Av]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7th Grade ELAR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13979648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write </a:t>
            </a:r>
            <a:r>
              <a:rPr lang="en-US" dirty="0"/>
              <a:t>a poem using[15B]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7th Grade ELAR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24721713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write a poem using figurative language (e.g., personification, idioms, hyperbole).[15Bii]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7th Grade ELAR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42245822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write </a:t>
            </a:r>
            <a:r>
              <a:rPr lang="en-US" dirty="0"/>
              <a:t>a poem using graphic elements (e.g., word position).[15Biii]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7th Grade ELAR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39486166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Writing. Students write about their own experiences.[16]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7th Grade ELAR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39410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use </a:t>
            </a:r>
            <a:r>
              <a:rPr lang="en-US" dirty="0"/>
              <a:t>a dictionary, a glossary, or a thesaurus (printed or electronic) to determine the meanings, syllabication, pronunciations, alternate word choices, and parts of speech of words.[2E]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7th Grade ELAR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03766520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write </a:t>
            </a:r>
            <a:r>
              <a:rPr lang="en-US" dirty="0"/>
              <a:t>a personal narrative that has a clearly defined focus and communicates the importance of or reasons for actions and / or consequences.[16A]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7th Grade ELAR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36024362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Writing </a:t>
            </a:r>
            <a:r>
              <a:rPr lang="en-US" dirty="0"/>
              <a:t>/ Expository and Procedural Texts. Students write expository and procedural or work-related texts to communicate ideas and information to specific audiences for specific purposes.[17]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7th Grade ELAR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43611915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write </a:t>
            </a:r>
            <a:r>
              <a:rPr lang="en-US" dirty="0"/>
              <a:t>a multi-paragraph essay to convey information about a topic that[17A]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7th Grade ELAR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35834561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write a multi-paragraph essay to convey information about a topic that presents effective introductions and concluding paragraphs.[17Ai]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7th Grade ELAR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59536652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write a multi-paragraph essay to convey information about a topic that contains a clearly stated purpose or controlling idea.[17Aii]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7th Grade ELAR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664554632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write </a:t>
            </a:r>
            <a:r>
              <a:rPr lang="en-US" dirty="0"/>
              <a:t>a multi-paragraph essay to convey information about a topic that is logically organized with appropriate facts and details and includes no extraneous information or inconsistencies.[17Aiii]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7th Grade ELAR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77035569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write </a:t>
            </a:r>
            <a:r>
              <a:rPr lang="en-US" dirty="0"/>
              <a:t>a multi-paragraph essay to convey information about a topic that accurately synthesizes ideas from several sources.[17Aiv]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7th Grade ELAR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12604819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write </a:t>
            </a:r>
            <a:r>
              <a:rPr lang="en-US" dirty="0"/>
              <a:t>a multi-paragraph essay to convey information about a topic that uses a variety of sentence structures, rhetorical devices, and transitions to link paragraphs.[17Av]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7th Grade ELAR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43437244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write </a:t>
            </a:r>
            <a:r>
              <a:rPr lang="en-US" dirty="0"/>
              <a:t>a letter that reflects an opinion, registers a complaint, or requests information in a business or friendly context.[17B]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7th Grade ELAR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05668168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write </a:t>
            </a:r>
            <a:r>
              <a:rPr lang="en-US" dirty="0"/>
              <a:t>responses to literary or expository texts that demonstrate the writing skills for multi-paragraph essays and provide sustained evidence from the text using quotations when appropriate.[17C]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7th Grade ELAR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443553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Reading </a:t>
            </a:r>
            <a:r>
              <a:rPr lang="en-US" dirty="0"/>
              <a:t>/ Comprehension of Literary Text / Theme and Genre. Students analyze, make </a:t>
            </a:r>
            <a:r>
              <a:rPr lang="en-US" dirty="0" smtClean="0"/>
              <a:t>inferences, </a:t>
            </a:r>
            <a:r>
              <a:rPr lang="en-US" dirty="0"/>
              <a:t>and draw conclusions about theme and genre in different cultural, historical, and contemporary contexts and provide evidence from the text to support their </a:t>
            </a:r>
            <a:r>
              <a:rPr lang="en-US" dirty="0" smtClean="0"/>
              <a:t>understanding.[3</a:t>
            </a:r>
            <a:r>
              <a:rPr lang="en-US" dirty="0"/>
              <a:t>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7th Grade ELAR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39462572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produce </a:t>
            </a:r>
            <a:r>
              <a:rPr lang="en-US" dirty="0"/>
              <a:t>a multimedia presentation involving text and graphics using available technology.[17D]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7th Grade ELAR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04335228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Writing </a:t>
            </a:r>
            <a:r>
              <a:rPr lang="en-US" dirty="0"/>
              <a:t>/ Persuasive Texts. Students write persuasive texts to influence the attitudes or actions of a specific audience on specific issues.[18]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7th Grade ELAR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665882833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establishes a clear thesis or position.[18A]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7th Grade ELAR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1695914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considers and responds to the views of others and anticipates and answers reader concerns and counter-arguments.[18B]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7th Grade ELAR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6406599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includes </a:t>
            </a:r>
            <a:r>
              <a:rPr lang="en-US" dirty="0"/>
              <a:t>evidence that is logically organized to support the author's viewpoint and that differentiates between fact and opinion.[18C]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7th Grade ELAR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42398959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Oral </a:t>
            </a:r>
            <a:r>
              <a:rPr lang="en-US" dirty="0"/>
              <a:t>and Written Conventions / Conventions. Students understand the function of and use the conventions of academic language when speaking and writing. Students will continue to apply earlier standards with greater complexity.[19]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7th Grade ELAR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02324356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identify</a:t>
            </a:r>
            <a:r>
              <a:rPr lang="en-US" dirty="0"/>
              <a:t>, use, and understand the function of the following parts of speech in the context of reading, writing, and speaking[19A]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7th Grade ELAR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33520471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identify</a:t>
            </a:r>
            <a:r>
              <a:rPr lang="en-US" dirty="0"/>
              <a:t>, use, and understand the function of the following parts of speech in the context of reading, writing, and speaking verbs (perfect and progressive tenses) and participles.[19Ai]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7th Grade ELAR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44417978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identify</a:t>
            </a:r>
            <a:r>
              <a:rPr lang="en-US" dirty="0"/>
              <a:t>, use, and understand the function of the following parts of speech in the context of reading, writing, and speaking appositive phrases.[19Aii]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7th Grade ELAR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60716770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identify</a:t>
            </a:r>
            <a:r>
              <a:rPr lang="en-US" dirty="0"/>
              <a:t>, use, and understand the function of the following parts of speech in the context of reading, writing, and speaking adverbial and adjectival phrases and clauses.[19Aiii]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7th Grade ELAR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3282894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describe </a:t>
            </a:r>
            <a:r>
              <a:rPr lang="en-US" dirty="0"/>
              <a:t>multiple themes in a work of fiction.[3A]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7th Grade ELAR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12293515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identify</a:t>
            </a:r>
            <a:r>
              <a:rPr lang="en-US" dirty="0"/>
              <a:t>, use, and understand the function of the following parts of speech in the context of reading, writing, and speaking conjunctive adverbs (e.g., consequently, furthermore, indeed).[19Aiv]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7th Grade ELAR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64742846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identify</a:t>
            </a:r>
            <a:r>
              <a:rPr lang="en-US" dirty="0"/>
              <a:t>, use, and understand the function of the following parts of speech in the context of reading, writing, and speaking prepositions and prepositional phrases and their influence on subject-verb agreement.[19Av]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7th Grade ELAR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87238545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identify</a:t>
            </a:r>
            <a:r>
              <a:rPr lang="en-US" dirty="0"/>
              <a:t>, use, and understand the function of the following parts of speech in the context of reading, writing, and speaking relative pronouns (e.g., whose, that, which).[19Avi]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7th Grade ELAR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64780561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identify</a:t>
            </a:r>
            <a:r>
              <a:rPr lang="en-US" dirty="0"/>
              <a:t>, use, and understand the function of the following parts of speech in the context of reading, writing, and speaking subordinating conjunctions (e.g., because, since).[19Avii]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7th Grade ELAR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7913722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identify</a:t>
            </a:r>
            <a:r>
              <a:rPr lang="en-US" dirty="0"/>
              <a:t>, use, and understand the function of the following parts of speech in the context of reading, writing, and speaking transitions for sentence to sentence or paragraph to paragraph coherence.[19Aviii]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7th Grade ELAR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94448324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write </a:t>
            </a:r>
            <a:r>
              <a:rPr lang="en-US" dirty="0"/>
              <a:t>complex sentences and differentiate between main versus subordinate clauses.[19B]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7th Grade ELAR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6772518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use </a:t>
            </a:r>
            <a:r>
              <a:rPr lang="en-US" dirty="0"/>
              <a:t>a variety of complete sentences (e.g., simple, compound, complex) that include properly placed modifiers, correctly identified antecedents, parallel structures, and consistent tenses.[19C]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7th Grade ELAR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015380150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Oral and Written Conventions / Handwriting, Capitalization, and Punctuation. Students write legibly and use appropriate capitalization and punctuation conventions in their compositions.[20]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7th Grade ELAR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97908245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use conventions of capitalization.[20A]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7th Grade ELAR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36944770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recognize </a:t>
            </a:r>
            <a:r>
              <a:rPr lang="en-US" dirty="0"/>
              <a:t>and use punctuation marks including[20B]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7th Grade ELAR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355386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describe conventions in myths and epic tales (e.g., extended simile, the quest, the hero's tasks, circle stories).[3B]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7th Grade ELAR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59224386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recognize and use punctuation marks including commas after introductory words, phrases, and clauses.[20Bi]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7th Grade ELAR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324009600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recognize </a:t>
            </a:r>
            <a:r>
              <a:rPr lang="en-US" dirty="0"/>
              <a:t>and use punctuation marks including semicolons, colons, and hyphens.[20Bii]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7th Grade ELAR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41437433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Oral and Written Conventions / Spelling. Students spell correctly.[21]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7th Grade ELAR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63899441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spell </a:t>
            </a:r>
            <a:r>
              <a:rPr lang="en-US" dirty="0"/>
              <a:t>correctly, including using various resources to determine and check correct spellings.[21A]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7th Grade ELAR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4670951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Research / Research Plan. Students ask open-ended research questions and develop a plan for answering them.[22]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7th Grade ELAR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67117744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brainstorm</a:t>
            </a:r>
            <a:r>
              <a:rPr lang="en-US" dirty="0"/>
              <a:t>, consult with others, decide upon a topic, and formulate a major research question to address the major research topic.[22A]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7th Grade ELAR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325811746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apply </a:t>
            </a:r>
            <a:r>
              <a:rPr lang="en-US" dirty="0"/>
              <a:t>steps for obtaining and evaluating information from a wide variety of sources and create a written plan after preliminary research in reference works and additional text searches.[22B]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7th Grade ELAR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911218260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Research </a:t>
            </a:r>
            <a:r>
              <a:rPr lang="en-US" dirty="0"/>
              <a:t>/ Gathering Sources. Students determine, locate, and explore the full range of relevant sources addressing a research question and systematically record the information they gather.[23]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7th Grade ELAR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50530909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follow </a:t>
            </a:r>
            <a:r>
              <a:rPr lang="en-US" dirty="0"/>
              <a:t>the research plan to gather information from a range of relevant print and electronic sources using advanced search strategies.[23A]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7th Grade ELAR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806820193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categorize </a:t>
            </a:r>
            <a:r>
              <a:rPr lang="en-US" dirty="0"/>
              <a:t>information thematically in order to see the larger constructs inherent in the information.[23B]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7th Grade ELAR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729768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analyze how place and time influence the theme or message of a literary work.[3C]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7th Grade ELAR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17960213"/>
      </p:ext>
    </p:extLst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record </a:t>
            </a:r>
            <a:r>
              <a:rPr lang="en-US" dirty="0"/>
              <a:t>bibliographic information (e.g., author, title, page number) for all notes and sources according to a standard format.[23C]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7th Grade ELAR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23295779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differentiate </a:t>
            </a:r>
            <a:r>
              <a:rPr lang="en-US" dirty="0"/>
              <a:t>between paraphrasing and plagiarism and identify the importance of citing valid and reliable sources.[23D]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7th Grade ELAR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23258728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Research / Synthesizing Information. Students clarify research questions and evaluate and synthesize collected information.[24]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7th Grade ELAR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87073047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narrow </a:t>
            </a:r>
            <a:r>
              <a:rPr lang="en-US" dirty="0"/>
              <a:t>or broaden the major research question, if necessary, based on further research and investigation.[24A]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7th Grade ELAR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91512086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utilize </a:t>
            </a:r>
            <a:r>
              <a:rPr lang="en-US" dirty="0"/>
              <a:t>elements that demonstrate the reliability and validity of the sources used (e.g., publication date, coverage, language, point of view) and explain why one source is more useful than another.[24B]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7th Grade ELAR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25871000"/>
      </p:ext>
    </p:extLst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Research / Organizing and Presenting Ideas. Students organize and present their ideas and information according to the purpose of the research and their audience.[25]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7th Grade ELAR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88702911"/>
      </p:ext>
    </p:extLst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draws </a:t>
            </a:r>
            <a:r>
              <a:rPr lang="en-US" dirty="0"/>
              <a:t>conclusions and summarizes or paraphrases the findings in a systematic way.[25A]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7th Grade ELAR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222009598"/>
      </p:ext>
    </p:extLst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marshals evidence to explain the topic and gives relevant reasons for conclusions.[25B]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7th Grade ELAR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07894092"/>
      </p:ext>
    </p:extLst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presents </a:t>
            </a:r>
            <a:r>
              <a:rPr lang="en-US" dirty="0"/>
              <a:t>the findings in a meaningful format.[25C]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7th Grade ELAR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33404120"/>
      </p:ext>
    </p:extLst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follows </a:t>
            </a:r>
            <a:r>
              <a:rPr lang="en-US" dirty="0"/>
              <a:t>accepted formats for integrating quotations and citations into the written text to maintain a flow of ideas.[25D]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7th Grade ELAR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72990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137</TotalTime>
  <Words>2819</Words>
  <Application>Microsoft Office PowerPoint</Application>
  <PresentationFormat>On-screen Show (4:3)</PresentationFormat>
  <Paragraphs>297</Paragraphs>
  <Slides>99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99</vt:i4>
      </vt:variant>
    </vt:vector>
  </HeadingPairs>
  <TitlesOfParts>
    <vt:vector size="100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Slide 35</vt:lpstr>
      <vt:lpstr>Slide 36</vt:lpstr>
      <vt:lpstr>Slide 37</vt:lpstr>
      <vt:lpstr>Slide 38</vt:lpstr>
      <vt:lpstr>Slide 39</vt:lpstr>
      <vt:lpstr>Slide 40</vt:lpstr>
      <vt:lpstr>Slide 41</vt:lpstr>
      <vt:lpstr>Slide 42</vt:lpstr>
      <vt:lpstr>Slide 43</vt:lpstr>
      <vt:lpstr>Slide 44</vt:lpstr>
      <vt:lpstr>Slide 45</vt:lpstr>
      <vt:lpstr>Slide 46</vt:lpstr>
      <vt:lpstr>Slide 47</vt:lpstr>
      <vt:lpstr>Slide 48</vt:lpstr>
      <vt:lpstr>Slide 49</vt:lpstr>
      <vt:lpstr>Slide 50</vt:lpstr>
      <vt:lpstr>Slide 51</vt:lpstr>
      <vt:lpstr>Slide 52</vt:lpstr>
      <vt:lpstr>Slide 53</vt:lpstr>
      <vt:lpstr>Slide 54</vt:lpstr>
      <vt:lpstr>Slide 55</vt:lpstr>
      <vt:lpstr>Slide 56</vt:lpstr>
      <vt:lpstr>Slide 57</vt:lpstr>
      <vt:lpstr>Slide 58</vt:lpstr>
      <vt:lpstr>Slide 59</vt:lpstr>
      <vt:lpstr>Slide 60</vt:lpstr>
      <vt:lpstr>Slide 61</vt:lpstr>
      <vt:lpstr>Slide 62</vt:lpstr>
      <vt:lpstr>Slide 63</vt:lpstr>
      <vt:lpstr>Slide 64</vt:lpstr>
      <vt:lpstr>Slide 65</vt:lpstr>
      <vt:lpstr>Slide 66</vt:lpstr>
      <vt:lpstr>Slide 67</vt:lpstr>
      <vt:lpstr>Slide 68</vt:lpstr>
      <vt:lpstr>Slide 69</vt:lpstr>
      <vt:lpstr>Slide 70</vt:lpstr>
      <vt:lpstr>Slide 71</vt:lpstr>
      <vt:lpstr>Slide 72</vt:lpstr>
      <vt:lpstr>Slide 73</vt:lpstr>
      <vt:lpstr>Slide 74</vt:lpstr>
      <vt:lpstr>Slide 75</vt:lpstr>
      <vt:lpstr>Slide 76</vt:lpstr>
      <vt:lpstr>Slide 77</vt:lpstr>
      <vt:lpstr>Slide 78</vt:lpstr>
      <vt:lpstr>Slide 79</vt:lpstr>
      <vt:lpstr>Slide 80</vt:lpstr>
      <vt:lpstr>Slide 81</vt:lpstr>
      <vt:lpstr>Slide 82</vt:lpstr>
      <vt:lpstr>Slide 83</vt:lpstr>
      <vt:lpstr>Slide 84</vt:lpstr>
      <vt:lpstr>Slide 85</vt:lpstr>
      <vt:lpstr>Slide 86</vt:lpstr>
      <vt:lpstr>Slide 87</vt:lpstr>
      <vt:lpstr>Slide 88</vt:lpstr>
      <vt:lpstr>Slide 89</vt:lpstr>
      <vt:lpstr>Slide 90</vt:lpstr>
      <vt:lpstr>Slide 91</vt:lpstr>
      <vt:lpstr>Slide 92</vt:lpstr>
      <vt:lpstr>Slide 93</vt:lpstr>
      <vt:lpstr>Slide 94</vt:lpstr>
      <vt:lpstr>Slide 95</vt:lpstr>
      <vt:lpstr>Slide 96</vt:lpstr>
      <vt:lpstr>Slide 97</vt:lpstr>
      <vt:lpstr>Slide 98</vt:lpstr>
      <vt:lpstr>Slide 99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Caviness, Crysten</dc:creator>
  <cp:lastModifiedBy>Internal User</cp:lastModifiedBy>
  <cp:revision>23</cp:revision>
  <dcterms:created xsi:type="dcterms:W3CDTF">2014-10-20T16:17:28Z</dcterms:created>
  <dcterms:modified xsi:type="dcterms:W3CDTF">2014-11-17T18:00:44Z</dcterms:modified>
</cp:coreProperties>
</file>