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3" r:id="rId47"/>
    <p:sldId id="314" r:id="rId48"/>
    <p:sldId id="315" r:id="rId49"/>
    <p:sldId id="316" r:id="rId50"/>
    <p:sldId id="317" r:id="rId51"/>
    <p:sldId id="318" r:id="rId52"/>
    <p:sldId id="319" r:id="rId53"/>
    <p:sldId id="320" r:id="rId54"/>
    <p:sldId id="321" r:id="rId55"/>
    <p:sldId id="322" r:id="rId56"/>
    <p:sldId id="323" r:id="rId57"/>
    <p:sldId id="324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0" r:id="rId74"/>
    <p:sldId id="341" r:id="rId75"/>
    <p:sldId id="342" r:id="rId76"/>
    <p:sldId id="343" r:id="rId77"/>
    <p:sldId id="344" r:id="rId78"/>
    <p:sldId id="345" r:id="rId79"/>
    <p:sldId id="346" r:id="rId80"/>
    <p:sldId id="347" r:id="rId81"/>
    <p:sldId id="348" r:id="rId82"/>
    <p:sldId id="349" r:id="rId83"/>
    <p:sldId id="350" r:id="rId84"/>
    <p:sldId id="351" r:id="rId85"/>
    <p:sldId id="352" r:id="rId86"/>
    <p:sldId id="353" r:id="rId87"/>
    <p:sldId id="354" r:id="rId88"/>
    <p:sldId id="355" r:id="rId89"/>
    <p:sldId id="357" r:id="rId90"/>
    <p:sldId id="358" r:id="rId91"/>
    <p:sldId id="360" r:id="rId92"/>
    <p:sldId id="361" r:id="rId93"/>
    <p:sldId id="362" r:id="rId94"/>
    <p:sldId id="363" r:id="rId95"/>
    <p:sldId id="364" r:id="rId96"/>
    <p:sldId id="365" r:id="rId97"/>
    <p:sldId id="366" r:id="rId98"/>
    <p:sldId id="367" r:id="rId99"/>
    <p:sldId id="368" r:id="rId10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7th Grade ELAR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7th Grade ELAR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</a:t>
            </a:r>
            <a:r>
              <a:rPr lang="en-US" dirty="0"/>
              <a:t>the meaning of grade-level academic English words derived from Latin, Greek, or other linguistic roots and affixes.[2A]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3102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Reading </a:t>
            </a:r>
            <a:r>
              <a:rPr lang="en-US" dirty="0"/>
              <a:t>/ Comprehension of Literary Text / Poetry. Students understand, make inferences and draw conclusions about the structure and elements of poetry and provide evidence from text to support their understanding.[4]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9449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analyze </a:t>
            </a:r>
            <a:r>
              <a:rPr lang="en-US" dirty="0"/>
              <a:t>the importance of graphical elements (e.g., capital letters, line length, word position) on the meaning of a poem.[4A]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0071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Reading / Comprehension of Literary Text / Drama. Students understand, make inferences and draw conclusions about the structure and elements of drama and provide evidence from text to support their understanding.[5]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6885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</a:t>
            </a:r>
            <a:r>
              <a:rPr lang="en-US" dirty="0"/>
              <a:t>a playwright's use of dialogue and stage directions.[5A]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5447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Reading </a:t>
            </a:r>
            <a:r>
              <a:rPr lang="en-US" dirty="0"/>
              <a:t>/ Comprehension of Literary Text / Fiction. Students understand, make inferences and draw conclusions about the structure and elements of fiction and provide evidence from text to support their understanding.[6]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417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</a:t>
            </a:r>
            <a:r>
              <a:rPr lang="en-US" dirty="0"/>
              <a:t>the influence of the setting on plot development.[6A]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0781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analyze </a:t>
            </a:r>
            <a:r>
              <a:rPr lang="en-US" dirty="0"/>
              <a:t>the development of the plot through the internal and external responses of the characters, including their motivations and conflicts.[6B]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410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analyze </a:t>
            </a:r>
            <a:r>
              <a:rPr lang="en-US" dirty="0"/>
              <a:t>different forms of point of view, including first-person, third-person omniscient, and third-person limited.[6C]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8558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Reading </a:t>
            </a:r>
            <a:r>
              <a:rPr lang="en-US" dirty="0"/>
              <a:t>/ Comprehension of Literary Text / Literary Nonfiction. Students understand, make inferences and draw conclusions about the varied structural patterns and features of literary nonfiction and provide evidence from text to support their </a:t>
            </a:r>
            <a:r>
              <a:rPr lang="en-US" dirty="0" smtClean="0"/>
              <a:t>understanding.[7</a:t>
            </a:r>
            <a:r>
              <a:rPr lang="en-US" dirty="0"/>
              <a:t>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8473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 </a:t>
            </a:r>
            <a:r>
              <a:rPr lang="en-US" dirty="0"/>
              <a:t>the structural and substantive differences between an autobiography or a diary and a fictional adaptation of it.[7A]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002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context (within a sentence and in larger sections of text) to determine or clarify the meaning of unfamiliar or ambiguous words.[2B]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7196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Reading </a:t>
            </a:r>
            <a:r>
              <a:rPr lang="en-US" dirty="0"/>
              <a:t>/ Comprehension of Literary Text / Sensory Language. Students understand, make inferences and draw conclusions about how an author's sensory language creates imagery in literary text and provide evidence from text to support their understanding.[8]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8945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determine the figurative meaning of phrases and analyze how an author's use of language creates imagery, appeals to the senses, and suggests mood.[8A]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4984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Reading / Comprehension of Informational Text / Culture and History. Students analyze, make inferences and draw conclusions about the author's purpose in cultural, historical, and contemporary contexts and provide evidence from the text to support their [9]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5790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</a:t>
            </a:r>
            <a:r>
              <a:rPr lang="en-US" dirty="0"/>
              <a:t>the difference between the theme of a literary work and the author's purpose in an expository text.[9A]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4158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Reading / Comprehension of Informational Text / Expository Text. Students analyze, make inferences and draw conclusions about expository text and provide evidence from text to support their understanding.[10]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2960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 </a:t>
            </a:r>
            <a:r>
              <a:rPr lang="en-US" dirty="0"/>
              <a:t>a summary of the original text for accuracy of the main ideas, supporting details, and overall meaning.[10A]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452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distinguish </a:t>
            </a:r>
            <a:r>
              <a:rPr lang="en-US" dirty="0"/>
              <a:t>factual claims from commonplace assertions and opinions.[10B]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998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/>
              <a:t>different organizational patterns as guides for summarizing and forming an overview of different kinds of expository text.[10C]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3772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synthesize </a:t>
            </a:r>
            <a:r>
              <a:rPr lang="en-US" dirty="0"/>
              <a:t>and make logical connections between ideas within a text and across two or three texts representing similar or different genres, and support those findings with textual evidence.[10D]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0271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Reading / Comprehension of Informational Text / Persuasive Text. Students analyze, make inferences and draw conclusions about persuasive text and provide evidence from text to support their analysis.[11]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677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complete </a:t>
            </a:r>
            <a:r>
              <a:rPr lang="en-US" dirty="0"/>
              <a:t>analogies that describe part to whole or whole to part.[2C]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3727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analyze </a:t>
            </a:r>
            <a:r>
              <a:rPr lang="en-US" dirty="0"/>
              <a:t>the structure of the central argument in contemporary policy speeches (e.g., argument by cause and effect, analogy, authority) and identify the different types of evidence used to support the argument.[11A]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1900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Reading </a:t>
            </a:r>
            <a:r>
              <a:rPr lang="en-US" dirty="0"/>
              <a:t>/ Comprehension of Informational Text / Procedural Texts. Students understand how to glean and use information in procedural texts and documents.[12]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98528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 </a:t>
            </a:r>
            <a:r>
              <a:rPr lang="en-US" dirty="0"/>
              <a:t>multi-dimensional instructions from text to complete a task, solve a problem, or perform procedures.[12A]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36020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</a:t>
            </a:r>
            <a:r>
              <a:rPr lang="en-US" dirty="0"/>
              <a:t>the function of the graphical components of a text.[12B]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53091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Reading </a:t>
            </a:r>
            <a:r>
              <a:rPr lang="en-US" dirty="0"/>
              <a:t>/ Media Literacy. Students use comprehension skills to analyze how words, images, graphics, and sounds work together in various forms to impact meaning. Students[13]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52457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interpret </a:t>
            </a:r>
            <a:r>
              <a:rPr lang="en-US" dirty="0"/>
              <a:t>both explicit and implicit messages in various forms of media;[13A]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68179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interpret </a:t>
            </a:r>
            <a:r>
              <a:rPr lang="en-US" dirty="0"/>
              <a:t>how visual and sound techniques (e.g., special effects, camera angles, lighting, music) influence the message;[13B]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85867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</a:t>
            </a:r>
            <a:r>
              <a:rPr lang="en-US" dirty="0"/>
              <a:t>various ways media influences and informs audiences; and[13C]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822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assess </a:t>
            </a:r>
            <a:r>
              <a:rPr lang="en-US" dirty="0"/>
              <a:t>the correct level of formality and tone for successful participation in various digital media.[13D]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88325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Writing / Literary Texts. Students write literary texts to express their ideas and feelings about real or imagined people, events, and ideas.[15]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848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identify </a:t>
            </a:r>
            <a:r>
              <a:rPr lang="en-US" dirty="0"/>
              <a:t>the meaning of foreign words commonly used in written English with emphasis on Latin and Greek words (e.g., </a:t>
            </a:r>
            <a:r>
              <a:rPr lang="en-US" dirty="0" err="1"/>
              <a:t>habeus</a:t>
            </a:r>
            <a:r>
              <a:rPr lang="en-US" dirty="0"/>
              <a:t> corpus, e pluribus </a:t>
            </a:r>
            <a:r>
              <a:rPr lang="en-US" dirty="0" err="1"/>
              <a:t>unum</a:t>
            </a:r>
            <a:r>
              <a:rPr lang="en-US" dirty="0"/>
              <a:t>, bona fide, nemesis).[2D]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07476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an imaginative story that[15A]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02741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an imaginative story that sustains reader interest.[15Ai]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26772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an imaginative story that includes well-paced action and an engaging story line.[15Aii]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08296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an imaginative story that creates a specific, believable setting through the use of sensory details.[15Aiii]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59916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an imaginative story that develops interesting characters.[15Aiv]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77396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</a:t>
            </a:r>
            <a:r>
              <a:rPr lang="en-US" dirty="0"/>
              <a:t>an imaginative story that uses a range of literary strategies and devices to enhance the style and tone.[15Av]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39796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a poem using[15B]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47217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a poem using figurative language (e.g., personification, idioms, hyperbole).[15Bii]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22458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a poem using graphic elements (e.g., word position).[15Biii]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94861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Writing. Students write about their own experiences.[16]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94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</a:t>
            </a:r>
            <a:r>
              <a:rPr lang="en-US" dirty="0"/>
              <a:t>a dictionary, a glossary, or a thesaurus (printed or electronic) to determine the meanings, syllabication, pronunciations, alternate word choices, and parts of speech of words.[2E]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37665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 </a:t>
            </a:r>
            <a:r>
              <a:rPr lang="en-US" dirty="0"/>
              <a:t>a personal narrative that has a clearly defined focus and communicates the importance of or reasons for actions and / or consequences.[16A]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60243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Writing </a:t>
            </a:r>
            <a:r>
              <a:rPr lang="en-US" dirty="0"/>
              <a:t>/ Expository and Procedural Texts. Students write expository and procedural or work-related texts to communicate ideas and information to specific audiences for specific purposes.[17]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36119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a multi-paragraph essay to convey information about a topic that[17A]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58345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a multi-paragraph essay to convey information about a topic that presents effective introductions and concluding paragraphs.[17Ai]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95366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a multi-paragraph essay to convey information about a topic that contains a clearly stated purpose or controlling idea.[17Aii]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45546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write </a:t>
            </a:r>
            <a:r>
              <a:rPr lang="en-US" dirty="0"/>
              <a:t>a multi-paragraph essay to convey information about a topic that is logically organized with appropriate facts and details and includes no extraneous information or inconsistencies.[17Aiii]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70355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</a:t>
            </a:r>
            <a:r>
              <a:rPr lang="en-US" dirty="0"/>
              <a:t>a multi-paragraph essay to convey information about a topic that accurately synthesizes ideas from several sources.[17Aiv]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26048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write </a:t>
            </a:r>
            <a:r>
              <a:rPr lang="en-US" dirty="0"/>
              <a:t>a multi-paragraph essay to convey information about a topic that uses a variety of sentence structures, rhetorical devices, and transitions to link paragraphs.[17Av]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4372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</a:t>
            </a:r>
            <a:r>
              <a:rPr lang="en-US" dirty="0"/>
              <a:t>a letter that reflects an opinion, registers a complaint, or requests information in a business or friendly context.[17B]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56681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write </a:t>
            </a:r>
            <a:r>
              <a:rPr lang="en-US" dirty="0"/>
              <a:t>responses to literary or expository texts that demonstrate the writing skills for multi-paragraph essays and provide sustained evidence from the text using quotations when appropriate.[17C]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435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Reading </a:t>
            </a:r>
            <a:r>
              <a:rPr lang="en-US" dirty="0"/>
              <a:t>/ Comprehension of Literary Text / Theme and Genre. Students analyze, make </a:t>
            </a:r>
            <a:r>
              <a:rPr lang="en-US" dirty="0" smtClean="0"/>
              <a:t>inferences, </a:t>
            </a:r>
            <a:r>
              <a:rPr lang="en-US" dirty="0"/>
              <a:t>and draw conclusions about theme and genre in different cultural, historical, and contemporary contexts and provide evidence from the text to support their </a:t>
            </a:r>
            <a:r>
              <a:rPr lang="en-US" dirty="0" smtClean="0"/>
              <a:t>understanding.[3</a:t>
            </a:r>
            <a:r>
              <a:rPr lang="en-US" dirty="0"/>
              <a:t>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4625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produce </a:t>
            </a:r>
            <a:r>
              <a:rPr lang="en-US" dirty="0"/>
              <a:t>a multimedia presentation involving text and graphics using available technology.[17D]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43352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Writing </a:t>
            </a:r>
            <a:r>
              <a:rPr lang="en-US" dirty="0"/>
              <a:t>/ Persuasive Texts. Students write persuasive texts to influence the attitudes or actions of a specific audience on specific issues.[18]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588283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establishes a clear thesis or position.[18A]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69591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considers and responds to the views of others and anticipates and answers reader concerns and counter-arguments.[18B]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4065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includes </a:t>
            </a:r>
            <a:r>
              <a:rPr lang="en-US" dirty="0"/>
              <a:t>evidence that is logically organized to support the author's viewpoint and that differentiates between fact and opinion.[18C]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23989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Oral </a:t>
            </a:r>
            <a:r>
              <a:rPr lang="en-US" dirty="0"/>
              <a:t>and Written Conventions / Conventions. Students understand the function of and use the conventions of academic language when speaking and writing. Students will continue to apply earlier standards with greater complexity.[19]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23243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</a:t>
            </a:r>
            <a:r>
              <a:rPr lang="en-US" dirty="0"/>
              <a:t>, use, and understand the function of the following parts of speech in the context of reading, writing, and speaking[19A]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352047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identify</a:t>
            </a:r>
            <a:r>
              <a:rPr lang="en-US" dirty="0"/>
              <a:t>, use, and understand the function of the following parts of speech in the context of reading, writing, and speaking verbs (perfect and progressive tenses) and participles.[19Ai]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44179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</a:t>
            </a:r>
            <a:r>
              <a:rPr lang="en-US" dirty="0"/>
              <a:t>, use, and understand the function of the following parts of speech in the context of reading, writing, and speaking appositive phrases.[19Aii]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07167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identify</a:t>
            </a:r>
            <a:r>
              <a:rPr lang="en-US" dirty="0"/>
              <a:t>, use, and understand the function of the following parts of speech in the context of reading, writing, and speaking adverbial and adjectival phrases and clauses.[19Aiii]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828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</a:t>
            </a:r>
            <a:r>
              <a:rPr lang="en-US" dirty="0"/>
              <a:t>multiple themes in a work of fiction.[3A]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22935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identify</a:t>
            </a:r>
            <a:r>
              <a:rPr lang="en-US" dirty="0"/>
              <a:t>, use, and understand the function of the following parts of speech in the context of reading, writing, and speaking conjunctive adverbs (e.g., consequently, furthermore, indeed).[19Aiv]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47428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identify</a:t>
            </a:r>
            <a:r>
              <a:rPr lang="en-US" dirty="0"/>
              <a:t>, use, and understand the function of the following parts of speech in the context of reading, writing, and speaking prepositions and prepositional phrases and their influence on subject-verb agreement.[19Av]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2385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identify</a:t>
            </a:r>
            <a:r>
              <a:rPr lang="en-US" dirty="0"/>
              <a:t>, use, and understand the function of the following parts of speech in the context of reading, writing, and speaking relative pronouns (e.g., whose, that, which).[19Avi]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47805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identify</a:t>
            </a:r>
            <a:r>
              <a:rPr lang="en-US" dirty="0"/>
              <a:t>, use, and understand the function of the following parts of speech in the context of reading, writing, and speaking subordinating conjunctions (e.g., because, since).[19Avii]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91372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identify</a:t>
            </a:r>
            <a:r>
              <a:rPr lang="en-US" dirty="0"/>
              <a:t>, use, and understand the function of the following parts of speech in the context of reading, writing, and speaking transitions for sentence to sentence or paragraph to paragraph coherence.[19Aviii]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444832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complex sentences and differentiate between main versus subordinate clauses.[19B]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77251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 </a:t>
            </a:r>
            <a:r>
              <a:rPr lang="en-US" dirty="0"/>
              <a:t>a variety of complete sentences (e.g., simple, compound, complex) that include properly placed modifiers, correctly identified antecedents, parallel structures, and consistent tenses.[19C]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53801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Oral and Written Conventions / Handwriting, Capitalization, and Punctuation. Students write legibly and use appropriate capitalization and punctuation conventions in their compositions.[20]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79082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conventions of capitalization.[20A]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694477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recognize </a:t>
            </a:r>
            <a:r>
              <a:rPr lang="en-US" dirty="0"/>
              <a:t>and use punctuation marks including[20B]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5538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conventions in myths and epic tales (e.g., extended simile, the quest, the hero's tasks, circle stories).[3B]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922438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and use punctuation marks including commas after introductory words, phrases, and clauses.[20Bi]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400960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recognize </a:t>
            </a:r>
            <a:r>
              <a:rPr lang="en-US" dirty="0"/>
              <a:t>and use punctuation marks including semicolons, colons, and hyphens.[20Bii]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143743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Oral and Written Conventions / Spelling. Students spell correctly.[21]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389944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spell </a:t>
            </a:r>
            <a:r>
              <a:rPr lang="en-US" dirty="0"/>
              <a:t>correctly, including using various resources to determine and check correct spellings.[21A]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67095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Research / Research Plan. Students ask open-ended research questions and develop a plan for answering them.[22]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711774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brainstorm</a:t>
            </a:r>
            <a:r>
              <a:rPr lang="en-US" dirty="0"/>
              <a:t>, consult with others, decide upon a topic, and formulate a major research question to address the major research topic.[22A]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581174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apply </a:t>
            </a:r>
            <a:r>
              <a:rPr lang="en-US" dirty="0"/>
              <a:t>steps for obtaining and evaluating information from a wide variety of sources and create a written plan after preliminary research in reference works and additional text searches.[22B]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121826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Research </a:t>
            </a:r>
            <a:r>
              <a:rPr lang="en-US" dirty="0"/>
              <a:t>/ Gathering Sources. Students determine, locate, and explore the full range of relevant sources addressing a research question and systematically record the information they gather.[23]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053090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follow </a:t>
            </a:r>
            <a:r>
              <a:rPr lang="en-US" dirty="0"/>
              <a:t>the research plan to gather information from a range of relevant print and electronic sources using advanced search strategies.[23A]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682019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categorize </a:t>
            </a:r>
            <a:r>
              <a:rPr lang="en-US" dirty="0"/>
              <a:t>information thematically in order to see the larger constructs inherent in the information.[23B]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2976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how place and time influence the theme or message of a literary work.[3C]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796021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record </a:t>
            </a:r>
            <a:r>
              <a:rPr lang="en-US" dirty="0"/>
              <a:t>bibliographic information (e.g., author, title, page number) for all notes and sources according to a standard format.[23C]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29577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differentiate </a:t>
            </a:r>
            <a:r>
              <a:rPr lang="en-US" dirty="0"/>
              <a:t>between paraphrasing and plagiarism and identify the importance of citing valid and reliable sources.[23D]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325872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Research / Synthesizing Information. Students clarify research questions and evaluate and synthesize collected information.[24]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707304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narrow </a:t>
            </a:r>
            <a:r>
              <a:rPr lang="en-US" dirty="0"/>
              <a:t>or broaden the major research question, if necessary, based on further research and investigation.[24A]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151208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utilize </a:t>
            </a:r>
            <a:r>
              <a:rPr lang="en-US" dirty="0"/>
              <a:t>elements that demonstrate the reliability and validity of the sources used (e.g., publication date, coverage, language, point of view) and explain why one source is more useful than another.[24B]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587100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Research / Organizing and Presenting Ideas. Students organize and present their ideas and information according to the purpose of the research and their audience.[25]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870291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draws </a:t>
            </a:r>
            <a:r>
              <a:rPr lang="en-US" dirty="0"/>
              <a:t>conclusions and summarizes or paraphrases the findings in a systematic way.[25A]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200959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marshals evidence to explain the topic and gives relevant reasons for conclusions.[25B]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789409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presents </a:t>
            </a:r>
            <a:r>
              <a:rPr lang="en-US" dirty="0"/>
              <a:t>the findings in a meaningful format.[25C]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340412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follows </a:t>
            </a:r>
            <a:r>
              <a:rPr lang="en-US" dirty="0"/>
              <a:t>accepted formats for integrating quotations and citations into the written text to maintain a flow of ideas.[25D]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Grade ELAR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299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2819</Words>
  <Application>Microsoft Office PowerPoint</Application>
  <PresentationFormat>On-screen Show (4:3)</PresentationFormat>
  <Paragraphs>297</Paragraphs>
  <Slides>99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23</cp:revision>
  <dcterms:created xsi:type="dcterms:W3CDTF">2014-10-20T16:17:28Z</dcterms:created>
  <dcterms:modified xsi:type="dcterms:W3CDTF">2014-11-17T18:00:44Z</dcterms:modified>
</cp:coreProperties>
</file>